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51" r:id="rId2"/>
    <p:sldId id="552" r:id="rId3"/>
    <p:sldId id="553" r:id="rId4"/>
    <p:sldId id="55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Scorecard2014_2020_for%20ppt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Scorecard2014_2020_for%20ppt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Updated%20scorecard%20(version%202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Scorecard2014_2020_for%20ppt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C13-4338-A9C9-AC7439D3A1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3'!$B$1488:$F$1488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E-4582-B16A-E21E6E1966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8941840"/>
        <c:axId val="958937520"/>
      </c:barChart>
      <c:catAx>
        <c:axId val="95894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8937520"/>
        <c:crosses val="autoZero"/>
        <c:auto val="1"/>
        <c:lblAlgn val="ctr"/>
        <c:lblOffset val="100"/>
        <c:noMultiLvlLbl val="0"/>
      </c:catAx>
      <c:valAx>
        <c:axId val="95893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89418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5FA-48D4-8D1C-443CA4166E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3'!$A$1491:$A$1495</c:f>
              <c:strCache>
                <c:ptCount val="5"/>
                <c:pt idx="0">
                  <c:v>Kiribati</c:v>
                </c:pt>
                <c:pt idx="1">
                  <c:v>Western Pacific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3'!$B$1490:$F$1490</c:f>
              <c:numCache>
                <c:formatCode>General</c:formatCode>
                <c:ptCount val="5"/>
                <c:pt idx="0" formatCode="0.00">
                  <c:v>1.75</c:v>
                </c:pt>
                <c:pt idx="1">
                  <c:v>2.02</c:v>
                </c:pt>
                <c:pt idx="2">
                  <c:v>1.49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4-4ED7-A498-F5828C6D60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7826728"/>
        <c:axId val="1077829608"/>
      </c:barChart>
      <c:catAx>
        <c:axId val="107782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7829608"/>
        <c:crosses val="autoZero"/>
        <c:auto val="1"/>
        <c:lblAlgn val="ctr"/>
        <c:lblOffset val="100"/>
        <c:noMultiLvlLbl val="0"/>
      </c:catAx>
      <c:valAx>
        <c:axId val="107782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78267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3'!$A$1491</c:f>
              <c:strCache>
                <c:ptCount val="1"/>
                <c:pt idx="0">
                  <c:v>Kiribati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3'!$B$1491:$E$1491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DEE-4F1F-94B4-A51BF3BE924F}"/>
            </c:ext>
          </c:extLst>
        </c:ser>
        <c:ser>
          <c:idx val="1"/>
          <c:order val="1"/>
          <c:tx>
            <c:strRef>
              <c:f>'Slide 3'!$A$1492</c:f>
              <c:strCache>
                <c:ptCount val="1"/>
                <c:pt idx="0">
                  <c:v>Western Pacific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3'!$B$1492:$E$1492</c:f>
              <c:numCache>
                <c:formatCode>General</c:formatCode>
                <c:ptCount val="4"/>
                <c:pt idx="0">
                  <c:v>2.5</c:v>
                </c:pt>
                <c:pt idx="1">
                  <c:v>1.2</c:v>
                </c:pt>
                <c:pt idx="2">
                  <c:v>2.14</c:v>
                </c:pt>
                <c:pt idx="3">
                  <c:v>2.68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EE-4F1F-94B4-A51BF3BE924F}"/>
            </c:ext>
          </c:extLst>
        </c:ser>
        <c:ser>
          <c:idx val="2"/>
          <c:order val="2"/>
          <c:tx>
            <c:strRef>
              <c:f>'Slide 3'!$A$1493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3'!$B$1493:$E$1493</c:f>
              <c:numCache>
                <c:formatCode>General</c:formatCode>
                <c:ptCount val="4"/>
                <c:pt idx="0">
                  <c:v>1.69</c:v>
                </c:pt>
                <c:pt idx="1">
                  <c:v>0.57999999999999996</c:v>
                </c:pt>
                <c:pt idx="2">
                  <c:v>1.33</c:v>
                </c:pt>
                <c:pt idx="3">
                  <c:v>2.38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EE-4F1F-94B4-A51BF3BE924F}"/>
            </c:ext>
          </c:extLst>
        </c:ser>
        <c:ser>
          <c:idx val="3"/>
          <c:order val="3"/>
          <c:tx>
            <c:strRef>
              <c:f>'Slide 3'!$A$1494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3'!$B$1494:$E$1494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EE-4F1F-94B4-A51BF3BE924F}"/>
            </c:ext>
          </c:extLst>
        </c:ser>
        <c:ser>
          <c:idx val="4"/>
          <c:order val="4"/>
          <c:tx>
            <c:strRef>
              <c:f>'Slide 3'!$A$1495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3'!$B$1495:$E$1495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EE-4F1F-94B4-A51BF3BE9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714048"/>
        <c:axId val="1077711168"/>
      </c:barChart>
      <c:catAx>
        <c:axId val="107771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7711168"/>
        <c:crosses val="autoZero"/>
        <c:auto val="1"/>
        <c:lblAlgn val="ctr"/>
        <c:lblOffset val="100"/>
        <c:noMultiLvlLbl val="0"/>
      </c:catAx>
      <c:valAx>
        <c:axId val="10777111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77140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3'!$A$1484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3'!$B$1484:$F$1484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6-45B5-95B6-311708B261B0}"/>
            </c:ext>
          </c:extLst>
        </c:ser>
        <c:ser>
          <c:idx val="1"/>
          <c:order val="1"/>
          <c:tx>
            <c:strRef>
              <c:f>'Slide 3'!$A$1485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3'!$B$1485:$F$1485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6-45B5-95B6-311708B261B0}"/>
            </c:ext>
          </c:extLst>
        </c:ser>
        <c:ser>
          <c:idx val="2"/>
          <c:order val="2"/>
          <c:tx>
            <c:strRef>
              <c:f>'Slide 3'!$A$1486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3'!$B$1486:$F$1486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6-45B5-95B6-311708B261B0}"/>
            </c:ext>
          </c:extLst>
        </c:ser>
        <c:ser>
          <c:idx val="3"/>
          <c:order val="3"/>
          <c:tx>
            <c:strRef>
              <c:f>'Slide 3'!$A$1487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07BC8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3'!$B$1487:$F$1487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56-45B5-95B6-311708B261B0}"/>
            </c:ext>
          </c:extLst>
        </c:ser>
        <c:ser>
          <c:idx val="4"/>
          <c:order val="4"/>
          <c:tx>
            <c:strRef>
              <c:f>'Slide 3'!$A$1488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3'!$B$1488:$F$1488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56-45B5-95B6-311708B26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934016"/>
        <c:axId val="945931496"/>
      </c:barChart>
      <c:catAx>
        <c:axId val="94593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5931496"/>
        <c:crosses val="autoZero"/>
        <c:auto val="1"/>
        <c:lblAlgn val="ctr"/>
        <c:lblOffset val="100"/>
        <c:noMultiLvlLbl val="0"/>
      </c:catAx>
      <c:valAx>
        <c:axId val="9459314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59340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8FBC6-AC6A-6E44-8259-F649D630FBA6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12A5-49F0-8042-9A4C-0F4D2690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0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FB8C-41D6-5C41-9620-37AF5FA38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9D6D5-DF1B-602A-3196-32F8F80AD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F285C-2991-62DC-F48D-2BB20726A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2641-B23C-7E9C-A1E7-C7FF063A5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11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F91F-12AE-87E3-EAFF-C1B29FACE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57F65-8782-A360-647D-8B4F05D74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0621D-A747-6EF3-AC4C-E70C3AB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0D219-E3E8-29EF-FBC9-74C7F555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2378-3AA6-C774-6FD4-7838539F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6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72C9-522C-45E4-9EE6-54667E66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09736-B26E-576B-DC6D-8CE17B34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4A1D-AE55-E9B0-B212-55C732B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9F5C-227D-2B3A-85F3-B08D17BF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1309-8D64-D8AE-84F4-3AF1AC7A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EE842-341A-AF7C-C78F-8D3A464B9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A1616-FCC3-E5CB-CEBC-D067C5191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67AA-0448-87E3-9AA7-9EF976C0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3138-CE9D-3F2C-B9DF-6D83DF13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37AA-4939-D70D-694D-85399AAC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4009-D788-5820-21F5-5314BBF0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5406-ED23-B80E-F24B-74BFE1A2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F3C9-785A-E000-ECDC-8AC7E37D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C98A-85E5-EDD8-1F21-5D3CEC8B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7B41-26A6-1CBA-B2D1-6C33610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2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9C93-54B4-94CA-D83A-19C1E191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978C-0D81-680E-1841-DCAE19E2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E8E1-1384-B3BD-E620-140527E8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153B-08B8-4A58-2C1C-CAD0E233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D74B-84D7-1851-011A-9355B53F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91FE-224B-2565-1770-9F226589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B99C-CDFB-3144-0A49-4120C12FC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AD0DD-9B1A-FA01-9965-ECD47A227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F17C-4FA3-B689-60DC-3A7C9512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49A78-B369-FBEB-132E-C2F51B92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DB66-0118-AEC1-947A-0EB4FCA8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1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3096-3E2A-B653-E225-E8BFED0A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A0F35-AFA6-9BB0-1AC2-8E3BA755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C60F9-AC45-6A39-72E0-22E166EB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CCAA5-06F9-796F-42B7-4382310F7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C4A9E-53CC-A382-7A3E-76852E55D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89E51-32F2-128D-6CAE-85D27AEA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52544-5654-4C40-3EAC-55572A96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38C4E-D794-E3EB-9ACD-A1E37AE7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A601-5F4E-F13A-88D1-948702D1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90A90-BDF5-9728-98CF-ABD7FCB1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244BE-8E14-DAB0-6E62-32597F94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094ED-7FFC-9C6A-32E2-6B93BECE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9E938-1F28-F489-31AD-6BFC4FC3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8FC66-E9D7-3201-6F61-94FCC62F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523B-9BA9-33B6-507D-F086BBEF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5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757A-56E9-D308-1E28-89F6432D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C830-4E08-B2B1-3D45-A8F70E72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2C105-C005-8FED-AD1E-96319A129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E3CF-A012-A53D-0F06-E803DADD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D7885-736B-A524-E0DE-9A86A1B9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53C2B-FF99-4AEB-BA94-E76CDCC8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4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0643-73EE-6CDC-B4BB-F6884DA9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0769D-0100-AF2A-96EB-5DAA83078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8282F-4C86-7E41-C693-D55A36DDE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82A50-C300-EE08-98FF-74ED21FD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685C-3793-BE53-7084-8D1134D1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3A82B-B8C9-4E79-F707-AA6664C8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E955F-3BC0-CD28-FA5F-D6D4FB55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B6EC5-37FF-96E1-66CF-3154AA5F9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DCC0F-E1F5-1C6E-58AD-341394C5E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206F-7E96-548C-90FA-B9E4BAEA0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C1F1-4599-1366-C22E-3434285EF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8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297E3-962A-E190-FEA2-25AA5453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ACC211-6886-9F2E-807C-CEEDF6D6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Kiribati,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B8F63-65CA-77E1-7A3A-7297CF205D06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Kiribati’s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F99AFB-DF41-49F8-F459-CD6F6A81551A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Kiribati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99A41C-F70D-2735-20DD-6B093157E0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2D3782-7EF4-84D9-1B2B-FDE6DC17D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3EE96E-34D1-BFCD-D3EB-9AAEB3D3D71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87ACA80A-A0A1-2053-7A62-71C26D5BD6CD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600BCA-B860-F98E-8879-8577B2BE9666}"/>
              </a:ext>
            </a:extLst>
          </p:cNvPr>
          <p:cNvGraphicFramePr>
            <a:graphicFrameLocks/>
          </p:cNvGraphicFramePr>
          <p:nvPr/>
        </p:nvGraphicFramePr>
        <p:xfrm>
          <a:off x="1524000" y="157042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C2CAFFE-6FF5-53ED-17A3-13FE0CC4D8E8}"/>
              </a:ext>
            </a:extLst>
          </p:cNvPr>
          <p:cNvSpPr/>
          <p:nvPr/>
        </p:nvSpPr>
        <p:spPr>
          <a:xfrm>
            <a:off x="9871670" y="2418158"/>
            <a:ext cx="1898319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1DB9A80-E7B3-AC2D-B191-A42F498BB53D}"/>
              </a:ext>
            </a:extLst>
          </p:cNvPr>
          <p:cNvSpPr/>
          <p:nvPr/>
        </p:nvSpPr>
        <p:spPr>
          <a:xfrm rot="16200000">
            <a:off x="8502550" y="2330818"/>
            <a:ext cx="2286000" cy="1058984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324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9AE8B-C28F-8A9F-B16C-F828CBD44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34E17F-67D1-C1AE-C681-F3594C9B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Kiribati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700FED-B6D6-623B-8E2F-60789AF15878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Kiribati’s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36DB5EF-F3F8-BDF6-5CBF-55A03400D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50FDE-B50A-CEF2-2A8A-AB006A0C87B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AA5091-F9BA-558D-92B7-F267F75E02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303B44A3-0747-E63F-51F2-5A599F7CC419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C61263E-8F3D-3093-EB49-03F54B695FAD}"/>
              </a:ext>
            </a:extLst>
          </p:cNvPr>
          <p:cNvGraphicFramePr>
            <a:graphicFrameLocks/>
          </p:cNvGraphicFramePr>
          <p:nvPr/>
        </p:nvGraphicFramePr>
        <p:xfrm>
          <a:off x="1524000" y="142232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036782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C6579-1B0A-D859-A24E-5AA2BE220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AC82389-47B3-6628-DD60-C740DF6D703C}"/>
              </a:ext>
            </a:extLst>
          </p:cNvPr>
          <p:cNvGraphicFramePr>
            <a:graphicFrameLocks/>
          </p:cNvGraphicFramePr>
          <p:nvPr/>
        </p:nvGraphicFramePr>
        <p:xfrm>
          <a:off x="1524000" y="1471841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EE1F6DB-C644-D0BA-4DDB-905EF477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Kiribati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1A7F7-92F3-3386-56F1-5D7026B0C7B8}"/>
              </a:ext>
            </a:extLst>
          </p:cNvPr>
          <p:cNvSpPr txBox="1"/>
          <p:nvPr/>
        </p:nvSpPr>
        <p:spPr>
          <a:xfrm>
            <a:off x="168275" y="67144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Kiribati’s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F22951-51BD-53EC-4E71-7FD313BB2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F6FC23-CAE0-1F9F-C8D0-8A992187BB2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F44EC-4C4D-1521-03D3-29FA4A3F85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D0127760-1153-EBA2-F7A9-6C4F9E547634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A9045-E40E-3566-F6FF-C1B2E43FD64A}"/>
              </a:ext>
            </a:extLst>
          </p:cNvPr>
          <p:cNvSpPr/>
          <p:nvPr/>
        </p:nvSpPr>
        <p:spPr>
          <a:xfrm>
            <a:off x="4129680" y="1410147"/>
            <a:ext cx="2174867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7362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3383B-5544-B48B-B348-84B3EC1E5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3540D7-4FA7-CEFE-494B-EFCC5251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Kiribati’s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DA095-E440-2C7A-4305-AD057A944A6D}"/>
              </a:ext>
            </a:extLst>
          </p:cNvPr>
          <p:cNvSpPr txBox="1"/>
          <p:nvPr/>
        </p:nvSpPr>
        <p:spPr>
          <a:xfrm>
            <a:off x="752306" y="616773"/>
            <a:ext cx="10972799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Kiribati's overall score decreased slightly due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decrease in cigarette prices.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D7EC0218-6FE5-A328-CF79-D74199D87A6E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6840A4-BCEF-A260-6767-8A3C803E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6639CA-85A4-7207-6E3D-469C0E4C0C1E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40A0ED-78D3-1AEF-9508-EBB0AB5CF08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82C80C-EF8D-B6F5-BA9E-7CC6924C779B}"/>
              </a:ext>
            </a:extLst>
          </p:cNvPr>
          <p:cNvGraphicFramePr>
            <a:graphicFrameLocks/>
          </p:cNvGraphicFramePr>
          <p:nvPr/>
        </p:nvGraphicFramePr>
        <p:xfrm>
          <a:off x="1524000" y="152112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6925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Kiribati, 2022</vt:lpstr>
      <vt:lpstr>How does Kiribati compare to other countries?</vt:lpstr>
      <vt:lpstr>How does Kiribati compare to other countries?</vt:lpstr>
      <vt:lpstr>Kiribati’s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2025-04-10T19:10:41Z</dcterms:created>
  <dcterms:modified xsi:type="dcterms:W3CDTF">2025-04-10T19:11:01Z</dcterms:modified>
</cp:coreProperties>
</file>