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30" r:id="rId2"/>
    <p:sldId id="431" r:id="rId3"/>
    <p:sldId id="432" r:id="rId4"/>
    <p:sldId id="4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2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8-3B46-A7E3-022F24B6C6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3'!$B$1009:$F$1009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8-3B46-A7E3-022F24B6C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8996080"/>
        <c:axId val="921098848"/>
      </c:barChart>
      <c:catAx>
        <c:axId val="9289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098848"/>
        <c:crosses val="autoZero"/>
        <c:auto val="1"/>
        <c:lblAlgn val="ctr"/>
        <c:lblOffset val="100"/>
        <c:noMultiLvlLbl val="0"/>
      </c:catAx>
      <c:valAx>
        <c:axId val="9210988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9960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75-0249-ACEA-6FDA1910DF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3'!$A$1012:$A$1016</c:f>
              <c:strCache>
                <c:ptCount val="5"/>
                <c:pt idx="0">
                  <c:v>Democratic Republic of the Congo</c:v>
                </c:pt>
                <c:pt idx="1">
                  <c:v>African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3'!$B$1011:$F$1011</c:f>
              <c:numCache>
                <c:formatCode>0.00</c:formatCode>
                <c:ptCount val="5"/>
                <c:pt idx="0">
                  <c:v>0.875</c:v>
                </c:pt>
                <c:pt idx="1">
                  <c:v>1.53</c:v>
                </c:pt>
                <c:pt idx="2" formatCode="General">
                  <c:v>1.47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5-0249-ACEA-6FDA1910DF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8645088"/>
        <c:axId val="928887648"/>
      </c:barChart>
      <c:catAx>
        <c:axId val="9286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87648"/>
        <c:crosses val="autoZero"/>
        <c:auto val="1"/>
        <c:lblAlgn val="ctr"/>
        <c:lblOffset val="100"/>
        <c:noMultiLvlLbl val="0"/>
      </c:catAx>
      <c:valAx>
        <c:axId val="92888764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6450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3'!$A$1012</c:f>
              <c:strCache>
                <c:ptCount val="1"/>
                <c:pt idx="0">
                  <c:v>Democratic Republic of the Congo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3'!$B$1012:$E$1012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6-DF48-AEE8-DD3BA75868C9}"/>
            </c:ext>
          </c:extLst>
        </c:ser>
        <c:ser>
          <c:idx val="1"/>
          <c:order val="1"/>
          <c:tx>
            <c:strRef>
              <c:f>'Slide 3'!$A$1013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3'!$B$1013:$E$1013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6-DF48-AEE8-DD3BA75868C9}"/>
            </c:ext>
          </c:extLst>
        </c:ser>
        <c:ser>
          <c:idx val="2"/>
          <c:order val="2"/>
          <c:tx>
            <c:strRef>
              <c:f>'Slide 3'!$A$1014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3'!$B$1014:$E$1014</c:f>
              <c:numCache>
                <c:formatCode>General</c:formatCode>
                <c:ptCount val="4"/>
                <c:pt idx="0">
                  <c:v>0.83333333333333337</c:v>
                </c:pt>
                <c:pt idx="1">
                  <c:v>0.96</c:v>
                </c:pt>
                <c:pt idx="2">
                  <c:v>1.2380952380952381</c:v>
                </c:pt>
                <c:pt idx="3">
                  <c:v>2.6666666666666665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66-DF48-AEE8-DD3BA75868C9}"/>
            </c:ext>
          </c:extLst>
        </c:ser>
        <c:ser>
          <c:idx val="3"/>
          <c:order val="3"/>
          <c:tx>
            <c:strRef>
              <c:f>'Slide 3'!$A$1015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3'!$B$1015:$E$1015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66-DF48-AEE8-DD3BA75868C9}"/>
            </c:ext>
          </c:extLst>
        </c:ser>
        <c:ser>
          <c:idx val="4"/>
          <c:order val="4"/>
          <c:tx>
            <c:strRef>
              <c:f>'Slide 3'!$A$1016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3'!$B$1016:$E$1016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66-DF48-AEE8-DD3BA7586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7766928"/>
        <c:axId val="1027768640"/>
      </c:barChart>
      <c:catAx>
        <c:axId val="102776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768640"/>
        <c:crosses val="autoZero"/>
        <c:auto val="1"/>
        <c:lblAlgn val="ctr"/>
        <c:lblOffset val="100"/>
        <c:noMultiLvlLbl val="0"/>
      </c:catAx>
      <c:valAx>
        <c:axId val="1027768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7669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3'!$A$952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BC8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3'!$B$1005:$F$1005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B-7A41-877F-B1DBBED80300}"/>
            </c:ext>
          </c:extLst>
        </c:ser>
        <c:ser>
          <c:idx val="1"/>
          <c:order val="1"/>
          <c:tx>
            <c:strRef>
              <c:f>'Slide 3'!$A$953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3'!$B$1006:$F$1006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B-7A41-877F-B1DBBED80300}"/>
            </c:ext>
          </c:extLst>
        </c:ser>
        <c:ser>
          <c:idx val="2"/>
          <c:order val="2"/>
          <c:tx>
            <c:strRef>
              <c:f>'Slide 3'!$A$954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3'!$B$1007:$F$1007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2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B-7A41-877F-B1DBBED80300}"/>
            </c:ext>
          </c:extLst>
        </c:ser>
        <c:ser>
          <c:idx val="3"/>
          <c:order val="3"/>
          <c:tx>
            <c:strRef>
              <c:f>'Slide 3'!$A$955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3'!$B$1008:$F$1008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B-7A41-877F-B1DBBED80300}"/>
            </c:ext>
          </c:extLst>
        </c:ser>
        <c:ser>
          <c:idx val="4"/>
          <c:order val="4"/>
          <c:tx>
            <c:strRef>
              <c:f>'Slide 3'!$A$956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3'!$B$1009:$F$1009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2</c:v>
                </c:pt>
                <c:pt idx="4" formatCode="0.00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3B-7A41-877F-B1DBBED803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385168"/>
        <c:axId val="894783296"/>
      </c:barChart>
      <c:catAx>
        <c:axId val="10853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783296"/>
        <c:crosses val="autoZero"/>
        <c:auto val="1"/>
        <c:lblAlgn val="ctr"/>
        <c:lblOffset val="100"/>
        <c:noMultiLvlLbl val="0"/>
      </c:catAx>
      <c:valAx>
        <c:axId val="8947832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53851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2C57-9740-874F-A3B0-F9A859F93266}" type="datetimeFigureOut">
              <a:rPr lang="en-US" smtClean="0"/>
              <a:t>2/7/25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3F0A-9E68-E340-8334-E91DF6A9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7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DD564-8D4A-9059-B0C1-893C278B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BC42E-09F8-96C0-4736-568067278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CDDD81-03C3-956D-2107-8BF7B2C34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AE9F9-BAA7-BE23-A1A4-07CB906F7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0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4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5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6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2/7/25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2080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7.2.25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3759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4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C043-3DB7-F694-316A-970E23BE7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B2FB00-9FE9-F4CE-AF91-280C289B4F18}"/>
              </a:ext>
            </a:extLst>
          </p:cNvPr>
          <p:cNvGraphicFramePr>
            <a:graphicFrameLocks/>
          </p:cNvGraphicFramePr>
          <p:nvPr/>
        </p:nvGraphicFramePr>
        <p:xfrm>
          <a:off x="1493109" y="18913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E9834BF-3247-4AAD-E155-E9EF3DFF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119104"/>
            <a:ext cx="11372850" cy="145126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Democratic Republic of the Congo,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6EAE9-B797-70DC-B608-3A7697732336}"/>
              </a:ext>
            </a:extLst>
          </p:cNvPr>
          <p:cNvSpPr txBox="1"/>
          <p:nvPr/>
        </p:nvSpPr>
        <p:spPr>
          <a:xfrm>
            <a:off x="234950" y="1048632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Democratic Republic of the Congo’s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C62717-5C72-40DB-54DC-218149013628}"/>
              </a:ext>
            </a:extLst>
          </p:cNvPr>
          <p:cNvSpPr txBox="1"/>
          <p:nvPr/>
        </p:nvSpPr>
        <p:spPr>
          <a:xfrm>
            <a:off x="234950" y="1523472"/>
            <a:ext cx="117221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Democratic Republic of the Congo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9D9923-9ECA-DDA3-91DB-E48F266D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B5E93D-4E1A-DE94-A410-D944FF967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718CC8-EDF7-161B-386A-A6861CD3AF9A}"/>
              </a:ext>
            </a:extLst>
          </p:cNvPr>
          <p:cNvSpPr/>
          <p:nvPr/>
        </p:nvSpPr>
        <p:spPr>
          <a:xfrm>
            <a:off x="9941636" y="2856830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E3638063-9456-CF1D-C1D2-AD1529D62F0C}"/>
              </a:ext>
            </a:extLst>
          </p:cNvPr>
          <p:cNvSpPr/>
          <p:nvPr/>
        </p:nvSpPr>
        <p:spPr>
          <a:xfrm>
            <a:off x="9098733" y="2078006"/>
            <a:ext cx="1085287" cy="304009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11B32C2C-3BE6-4AAF-D752-D1DBB8F859C5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98B4E6-83BD-E93A-CD52-3068B54D03A0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147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8739E-BBDE-541C-2CF7-E7ADE82F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6C5B1B-654A-B164-23C7-41CAA7EACA69}"/>
              </a:ext>
            </a:extLst>
          </p:cNvPr>
          <p:cNvGraphicFramePr>
            <a:graphicFrameLocks/>
          </p:cNvGraphicFramePr>
          <p:nvPr/>
        </p:nvGraphicFramePr>
        <p:xfrm>
          <a:off x="1524000" y="18697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2093676-FAE2-EF19-EA45-DD8A0318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136129"/>
            <a:ext cx="11389895" cy="98488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Democratic Republic of the Congo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09FB21-9EC5-9DBA-170A-634203E3A6B6}"/>
              </a:ext>
            </a:extLst>
          </p:cNvPr>
          <p:cNvSpPr txBox="1"/>
          <p:nvPr/>
        </p:nvSpPr>
        <p:spPr>
          <a:xfrm>
            <a:off x="234950" y="1073690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Democratic Republic of the Congo’s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BD54979-6F65-5B0D-2106-79EBAC9C4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02A48-0386-56C9-4E9A-5B675C75819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CB505-2EA2-0983-2B83-8FCA040715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499C75F9-C32B-91EB-1A7A-61F8F3B26C9F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472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EEE93-BCCC-319F-8360-907C3C16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84A31F-8303-F7D7-79DF-A5CFB3C52AAA}"/>
              </a:ext>
            </a:extLst>
          </p:cNvPr>
          <p:cNvGraphicFramePr>
            <a:graphicFrameLocks/>
          </p:cNvGraphicFramePr>
          <p:nvPr/>
        </p:nvGraphicFramePr>
        <p:xfrm>
          <a:off x="1524000" y="1807318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008B461-F906-D60C-C03A-13369CD1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12555"/>
            <a:ext cx="11389895" cy="98488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Democratic Republic of the Congo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A8DC7F-6F2D-4208-8B10-92BD3E44632F}"/>
              </a:ext>
            </a:extLst>
          </p:cNvPr>
          <p:cNvSpPr txBox="1"/>
          <p:nvPr/>
        </p:nvSpPr>
        <p:spPr>
          <a:xfrm>
            <a:off x="192505" y="1097200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Democratic Republic of the Congo’s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7E795F-4AD9-D0DC-C70E-AD3BCCDED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3D0780-5BA2-4386-8BA5-2D36AA9FB980}"/>
              </a:ext>
            </a:extLst>
          </p:cNvPr>
          <p:cNvSpPr/>
          <p:nvPr/>
        </p:nvSpPr>
        <p:spPr>
          <a:xfrm>
            <a:off x="4079457" y="1891459"/>
            <a:ext cx="2186990" cy="10837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CIGARETTE PRICE &amp; 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AB4E2-C085-EE56-FEC6-AAED94AABB16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C6B97-0588-EF35-FB97-AAA83E6E33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3A7B0707-9E1A-8526-77E1-9CBC53D1A928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094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35DE5-870C-5443-249B-C68581D9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8F53FC-2125-649C-5AF1-17AEF8C1D91E}"/>
              </a:ext>
            </a:extLst>
          </p:cNvPr>
          <p:cNvGraphicFramePr>
            <a:graphicFrameLocks/>
          </p:cNvGraphicFramePr>
          <p:nvPr/>
        </p:nvGraphicFramePr>
        <p:xfrm>
          <a:off x="1513461" y="1943642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2B64742-FB34-F3B3-771F-5909B122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61" y="89242"/>
            <a:ext cx="10972800" cy="984885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Democratic Republic of the Congo’s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F41EE-F4CD-A9EB-A38C-C08EF6C982B2}"/>
              </a:ext>
            </a:extLst>
          </p:cNvPr>
          <p:cNvSpPr txBox="1"/>
          <p:nvPr/>
        </p:nvSpPr>
        <p:spPr>
          <a:xfrm>
            <a:off x="234950" y="1188864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Democratic Republic of Congo's overall score slightly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an increase in tax share of price and improvement in the tax structure between 2016 and 2020.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1A6E1BDE-0D71-A477-74DA-B2EACECA18A8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0E2AF9-1649-2033-2B47-E59EAD6F61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A5DAF-F950-7180-A31B-2E21833A0CD3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7F2C5-2817-01A1-D68F-1D17B13B49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76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Democratic Republic of the Congo, 2022</vt:lpstr>
      <vt:lpstr>How does Democratic Republic of the Congo compare to other countries?</vt:lpstr>
      <vt:lpstr>How does Democratic Republic of the Congo compare to other countries?</vt:lpstr>
      <vt:lpstr>Democratic Republic of the Congo’s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2025-02-08T00:51:04Z</dcterms:created>
  <dcterms:modified xsi:type="dcterms:W3CDTF">2025-02-08T00:51:30Z</dcterms:modified>
</cp:coreProperties>
</file>