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0" r:id="rId2"/>
    <p:sldId id="277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EF-ED49-A08E-019F8CEA03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3'!$B$1:$E$1,'Slide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3'!$B$513:$F$513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F-ED49-A08E-019F8CEA03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8005632"/>
        <c:axId val="2007440015"/>
      </c:barChart>
      <c:catAx>
        <c:axId val="10580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440015"/>
        <c:crosses val="autoZero"/>
        <c:auto val="1"/>
        <c:lblAlgn val="ctr"/>
        <c:lblOffset val="100"/>
        <c:noMultiLvlLbl val="0"/>
      </c:catAx>
      <c:valAx>
        <c:axId val="200744001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05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A0-4C4C-A40B-66B2CBCBE3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3'!$A$502:$A$506</c:f>
              <c:strCache>
                <c:ptCount val="5"/>
                <c:pt idx="0">
                  <c:v>Angola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3'!$B$509:$F$509</c:f>
              <c:numCache>
                <c:formatCode>General</c:formatCode>
                <c:ptCount val="5"/>
                <c:pt idx="0" formatCode="0.00">
                  <c:v>0.75</c:v>
                </c:pt>
                <c:pt idx="1">
                  <c:v>1.53</c:v>
                </c:pt>
                <c:pt idx="2">
                  <c:v>1.49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0-4C4C-A40B-66B2CBCBE3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2193344"/>
        <c:axId val="1576494399"/>
      </c:barChart>
      <c:catAx>
        <c:axId val="10621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494399"/>
        <c:crosses val="autoZero"/>
        <c:auto val="1"/>
        <c:lblAlgn val="ctr"/>
        <c:lblOffset val="100"/>
        <c:noMultiLvlLbl val="0"/>
      </c:catAx>
      <c:valAx>
        <c:axId val="157649439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1933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3'!$A$502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3'!$B$502:$E$502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0-EA42-B5D5-3C217E7A08A4}"/>
            </c:ext>
          </c:extLst>
        </c:ser>
        <c:ser>
          <c:idx val="1"/>
          <c:order val="1"/>
          <c:tx>
            <c:strRef>
              <c:f>'Slide 3'!$A$503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3'!$B$503:$E$503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0-EA42-B5D5-3C217E7A08A4}"/>
            </c:ext>
          </c:extLst>
        </c:ser>
        <c:ser>
          <c:idx val="2"/>
          <c:order val="2"/>
          <c:tx>
            <c:strRef>
              <c:f>'Slide 3'!$A$504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3'!$B$504:$E$504</c:f>
              <c:numCache>
                <c:formatCode>General</c:formatCode>
                <c:ptCount val="4"/>
                <c:pt idx="0">
                  <c:v>1.69</c:v>
                </c:pt>
                <c:pt idx="1">
                  <c:v>0.57999999999999996</c:v>
                </c:pt>
                <c:pt idx="2">
                  <c:v>1.34</c:v>
                </c:pt>
                <c:pt idx="3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0-EA42-B5D5-3C217E7A08A4}"/>
            </c:ext>
          </c:extLst>
        </c:ser>
        <c:ser>
          <c:idx val="3"/>
          <c:order val="3"/>
          <c:tx>
            <c:strRef>
              <c:f>'Slide 3'!$A$505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3'!$B$505:$E$505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2.1711956520000002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B0-EA42-B5D5-3C217E7A08A4}"/>
            </c:ext>
          </c:extLst>
        </c:ser>
        <c:ser>
          <c:idx val="4"/>
          <c:order val="4"/>
          <c:tx>
            <c:strRef>
              <c:f>'Slide 3'!$A$506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3'!$B$506:$E$506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B0-EA42-B5D5-3C217E7A08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1353311"/>
        <c:axId val="399241232"/>
      </c:barChart>
      <c:catAx>
        <c:axId val="107135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41232"/>
        <c:crosses val="autoZero"/>
        <c:auto val="1"/>
        <c:lblAlgn val="ctr"/>
        <c:lblOffset val="100"/>
        <c:noMultiLvlLbl val="0"/>
      </c:catAx>
      <c:valAx>
        <c:axId val="3992412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3533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3'!$A$494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5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3'!$B$1:$E$1,'Slide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3'!$B$494:$F$494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E-0D42-BF04-2D29714ABB19}"/>
            </c:ext>
          </c:extLst>
        </c:ser>
        <c:ser>
          <c:idx val="1"/>
          <c:order val="1"/>
          <c:tx>
            <c:strRef>
              <c:f>'Slide 3'!$A$495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3'!$B$1:$E$1,'Slide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3'!$B$495:$F$495</c:f>
              <c:numCache>
                <c:formatCode>General</c:formatCode>
                <c:ptCount val="5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E-0D42-BF04-2D29714ABB19}"/>
            </c:ext>
          </c:extLst>
        </c:ser>
        <c:ser>
          <c:idx val="2"/>
          <c:order val="2"/>
          <c:tx>
            <c:strRef>
              <c:f>'Slide 3'!$A$496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3'!$B$1:$E$1,'Slide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3'!$B$496:$F$496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AE-0D42-BF04-2D29714ABB19}"/>
            </c:ext>
          </c:extLst>
        </c:ser>
        <c:ser>
          <c:idx val="3"/>
          <c:order val="3"/>
          <c:tx>
            <c:strRef>
              <c:f>'Slide 3'!$A$497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3'!$B$1:$E$1,'Slide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3'!$B$497:$F$497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AE-0D42-BF04-2D29714ABB19}"/>
            </c:ext>
          </c:extLst>
        </c:ser>
        <c:ser>
          <c:idx val="4"/>
          <c:order val="4"/>
          <c:tx>
            <c:strRef>
              <c:f>'Slide 3'!$A$498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3'!$B$1:$E$1,'Slide 3'!$G$511)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3'!$B$498:$F$498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AE-0D42-BF04-2D29714ABB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9322000"/>
        <c:axId val="618949152"/>
      </c:barChart>
      <c:catAx>
        <c:axId val="9093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949152"/>
        <c:crosses val="autoZero"/>
        <c:auto val="1"/>
        <c:lblAlgn val="ctr"/>
        <c:lblOffset val="100"/>
        <c:noMultiLvlLbl val="0"/>
      </c:catAx>
      <c:valAx>
        <c:axId val="6189491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322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7415-382F-A34A-B8E9-2A493240653E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90F0-5951-1646-B3CF-7A1231C93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3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5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1/6/25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6.1.25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9026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6.1.25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1342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8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8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279A5E-EB48-9A35-420D-A807CF440616}"/>
              </a:ext>
            </a:extLst>
          </p:cNvPr>
          <p:cNvGraphicFramePr>
            <a:graphicFrameLocks/>
          </p:cNvGraphicFramePr>
          <p:nvPr/>
        </p:nvGraphicFramePr>
        <p:xfrm>
          <a:off x="1455232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Angola,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Angola’s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Angola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720039" y="343756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9032582" y="1915297"/>
            <a:ext cx="1041400" cy="3102475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824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98F4D-AE30-F38E-978E-3BC7D94F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230729-0965-3257-B35B-94445DED2A4A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7D37B6B-5B95-6BD6-6D86-C268BDBA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Angola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C23C0-B133-2F3B-6B72-492239B07A21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Angola’s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2C077A-FB39-2D34-7085-C96F04832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6B1FA-A618-9346-FBA1-A3B9DA38400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A6DE2-DFA9-426B-F4B8-C4FCE49765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6C287BB-10AD-61F4-FFF6-D389EFDEC589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659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F1B3FD7-AC98-604F-3057-578A28276C00}"/>
              </a:ext>
            </a:extLst>
          </p:cNvPr>
          <p:cNvGraphicFramePr>
            <a:graphicFrameLocks/>
          </p:cNvGraphicFramePr>
          <p:nvPr/>
        </p:nvGraphicFramePr>
        <p:xfrm>
          <a:off x="1524000" y="152487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Angola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Angola’s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6136" y="1712608"/>
            <a:ext cx="2396539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489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25ECFB-53F6-9A78-E7B4-7292D908262B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Angola’s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Angola’s overall score increased sharply from 2018 to 2020 and dropped suddenly from 2020 to 2022, largely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 failure to decrease in cigarette prices and affordability of cigarettes.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70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Angola, 2022</vt:lpstr>
      <vt:lpstr>How does Angola compare to other countries?</vt:lpstr>
      <vt:lpstr>How does Angola compare to other countries?</vt:lpstr>
      <vt:lpstr>Angola’s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2025-01-20T20:01:24Z</dcterms:created>
  <dcterms:modified xsi:type="dcterms:W3CDTF">2025-01-20T20:02:20Z</dcterms:modified>
</cp:coreProperties>
</file>